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12"/>
  </p:notesMasterIdLst>
  <p:sldIdLst>
    <p:sldId id="256" r:id="rId3"/>
    <p:sldId id="257" r:id="rId4"/>
    <p:sldId id="258" r:id="rId5"/>
    <p:sldId id="259" r:id="rId6"/>
    <p:sldId id="260" r:id="rId7"/>
    <p:sldId id="262" r:id="rId8"/>
    <p:sldId id="266" r:id="rId9"/>
    <p:sldId id="265" r:id="rId10"/>
    <p:sldId id="268" r:id="rId11"/>
  </p:sldIdLst>
  <p:sldSz cx="18288000" cy="10287000"/>
  <p:notesSz cx="6858000" cy="9144000"/>
  <p:embeddedFontLst>
    <p:embeddedFont>
      <p:font typeface="Arimo" panose="020B0604020202020204" charset="0"/>
      <p:regular r:id="rId13"/>
      <p:bold r:id="rId14"/>
      <p:italic r:id="rId15"/>
      <p:boldItalic r:id="rId16"/>
    </p:embeddedFont>
    <p:embeddedFont>
      <p:font typeface="Arsenal" panose="020B0604020202020204" charset="0"/>
      <p:bold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49" d="100"/>
          <a:sy n="49" d="100"/>
        </p:scale>
        <p:origin x="99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7865855991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27865855991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7865855991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7865855991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786585599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786585599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7"/>
        <p:cNvGrpSpPr/>
        <p:nvPr/>
      </p:nvGrpSpPr>
      <p:grpSpPr>
        <a:xfrm>
          <a:off x="0" y="0"/>
          <a:ext cx="0" cy="0"/>
          <a:chOff x="0" y="0"/>
          <a:chExt cx="0" cy="0"/>
        </a:xfrm>
      </p:grpSpPr>
      <p:sp>
        <p:nvSpPr>
          <p:cNvPr id="88" name="Google Shape;88;p14"/>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90" name="Google Shape;90;p1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96" name="Google Shape;96;p1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6"/>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02" name="Google Shape;102;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1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17"/>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08" name="Google Shape;108;p17"/>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09" name="Google Shape;109;p1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15" name="Google Shape;115;p18"/>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16" name="Google Shape;116;p18"/>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17" name="Google Shape;117;p18"/>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18" name="Google Shape;118;p1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p1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0" name="Google Shape;120;p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 name="Google Shape;128;p20"/>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29" name="Google Shape;129;p20"/>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30" name="Google Shape;130;p2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21"/>
          <p:cNvSpPr>
            <a:spLocks noGrp="1"/>
          </p:cNvSpPr>
          <p:nvPr>
            <p:ph type="pic" idx="2"/>
          </p:nvPr>
        </p:nvSpPr>
        <p:spPr>
          <a:xfrm>
            <a:off x="1792288" y="612775"/>
            <a:ext cx="5486400" cy="4114800"/>
          </a:xfrm>
          <a:prstGeom prst="rect">
            <a:avLst/>
          </a:prstGeom>
          <a:noFill/>
          <a:ln>
            <a:noFill/>
          </a:ln>
        </p:spPr>
      </p:sp>
      <p:sp>
        <p:nvSpPr>
          <p:cNvPr id="136" name="Google Shape;136;p21"/>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37" name="Google Shape;137;p2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2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9" name="Google Shape;139;p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12"/>
            <a:ext cx="18288000" cy="10287000"/>
          </a:xfrm>
          <a:prstGeom prst="rect">
            <a:avLst/>
          </a:prstGeom>
          <a:noFill/>
          <a:ln>
            <a:noFill/>
          </a:ln>
        </p:spPr>
      </p:pic>
      <p:sp>
        <p:nvSpPr>
          <p:cNvPr id="17" name="Google Shape;17;p3"/>
          <p:cNvSpPr txBox="1"/>
          <p:nvPr/>
        </p:nvSpPr>
        <p:spPr>
          <a:xfrm>
            <a:off x="3540290" y="960134"/>
            <a:ext cx="13719000" cy="36942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000" b="1">
                <a:solidFill>
                  <a:srgbClr val="FFFFFF"/>
                </a:solidFill>
                <a:latin typeface="Arsenal"/>
                <a:ea typeface="Arsenal"/>
                <a:cs typeface="Arsenal"/>
                <a:sym typeface="Arsenal"/>
              </a:rPr>
              <a:t>CLICK TO EDIT</a:t>
            </a:r>
            <a:endParaRPr sz="15000" b="1">
              <a:solidFill>
                <a:srgbClr val="FFFFFF"/>
              </a:solidFill>
              <a:latin typeface="Arsenal"/>
              <a:ea typeface="Arsenal"/>
              <a:cs typeface="Arsenal"/>
              <a:sym typeface="Arsenal"/>
            </a:endParaRPr>
          </a:p>
          <a:p>
            <a:pPr marL="0" marR="0" lvl="0" indent="0" algn="l" rtl="0">
              <a:lnSpc>
                <a:spcPct val="80000"/>
              </a:lnSpc>
              <a:spcBef>
                <a:spcPts val="0"/>
              </a:spcBef>
              <a:spcAft>
                <a:spcPts val="0"/>
              </a:spcAft>
              <a:buNone/>
            </a:pPr>
            <a:r>
              <a:rPr lang="en-US" sz="15000" b="1">
                <a:solidFill>
                  <a:srgbClr val="FFFFFF"/>
                </a:solidFill>
                <a:latin typeface="Arsenal"/>
                <a:ea typeface="Arsenal"/>
                <a:cs typeface="Arsenal"/>
                <a:sym typeface="Arsenal"/>
              </a:rPr>
              <a:t>THEME STYLE</a:t>
            </a:r>
            <a:endParaRPr sz="15000" b="1">
              <a:solidFill>
                <a:srgbClr val="FFFFFF"/>
              </a:solidFill>
              <a:latin typeface="Arsenal"/>
              <a:ea typeface="Arsenal"/>
              <a:cs typeface="Arsenal"/>
              <a:sym typeface="Arsenal"/>
            </a:endParaRPr>
          </a:p>
        </p:txBody>
      </p:sp>
      <p:sp>
        <p:nvSpPr>
          <p:cNvPr id="18" name="Google Shape;18;p3"/>
          <p:cNvSpPr/>
          <p:nvPr/>
        </p:nvSpPr>
        <p:spPr>
          <a:xfrm>
            <a:off x="498015" y="1028700"/>
            <a:ext cx="1680242" cy="1680242"/>
          </a:xfrm>
          <a:custGeom>
            <a:avLst/>
            <a:gdLst/>
            <a:ahLst/>
            <a:cxnLst/>
            <a:rect l="l" t="t" r="r" b="b"/>
            <a:pathLst>
              <a:path w="1680242" h="1680242" extrusionOk="0">
                <a:moveTo>
                  <a:pt x="0" y="0"/>
                </a:moveTo>
                <a:lnTo>
                  <a:pt x="1680241" y="0"/>
                </a:lnTo>
                <a:lnTo>
                  <a:pt x="1680241" y="1680242"/>
                </a:lnTo>
                <a:lnTo>
                  <a:pt x="0" y="1680242"/>
                </a:lnTo>
                <a:lnTo>
                  <a:pt x="0" y="0"/>
                </a:lnTo>
                <a:close/>
              </a:path>
            </a:pathLst>
          </a:custGeom>
          <a:blipFill rotWithShape="1">
            <a:blip r:embed="rId3">
              <a:alphaModFix/>
            </a:blip>
            <a:stretch>
              <a:fillRect/>
            </a:stretch>
          </a:blipFill>
          <a:ln>
            <a:noFill/>
          </a:ln>
        </p:spPr>
      </p:sp>
      <p:sp>
        <p:nvSpPr>
          <p:cNvPr id="19" name="Google Shape;19;p3"/>
          <p:cNvSpPr txBox="1"/>
          <p:nvPr/>
        </p:nvSpPr>
        <p:spPr>
          <a:xfrm>
            <a:off x="3540290" y="4924425"/>
            <a:ext cx="5864700" cy="538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a:solidFill>
                  <a:srgbClr val="FFFFFF"/>
                </a:solidFill>
                <a:latin typeface="Arimo"/>
                <a:ea typeface="Arimo"/>
                <a:cs typeface="Arimo"/>
                <a:sym typeface="Arimo"/>
              </a:rPr>
              <a:t>Click to edit theme</a:t>
            </a:r>
            <a:endParaRPr>
              <a:latin typeface="Arimo"/>
              <a:ea typeface="Arimo"/>
              <a:cs typeface="Arimo"/>
              <a:sym typeface="Arim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22"/>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3" name="Google Shape;143;p2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2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8" name="Google Shape;148;p23"/>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9" name="Google Shape;149;p2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2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p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3" y="0"/>
            <a:ext cx="18288000" cy="10286981"/>
          </a:xfrm>
          <a:prstGeom prst="rect">
            <a:avLst/>
          </a:prstGeom>
          <a:noFill/>
          <a:ln>
            <a:noFill/>
          </a:ln>
        </p:spPr>
      </p:pic>
      <p:sp>
        <p:nvSpPr>
          <p:cNvPr id="22" name="Google Shape;22;p4"/>
          <p:cNvSpPr txBox="1"/>
          <p:nvPr/>
        </p:nvSpPr>
        <p:spPr>
          <a:xfrm>
            <a:off x="1696728" y="3070600"/>
            <a:ext cx="10141800" cy="18285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12000" b="1">
                <a:solidFill>
                  <a:srgbClr val="FFFFFF"/>
                </a:solidFill>
                <a:latin typeface="Arsenal"/>
                <a:ea typeface="Arsenal"/>
                <a:cs typeface="Arsenal"/>
                <a:sym typeface="Arsenal"/>
              </a:rPr>
              <a:t>CLICK TO EDIT</a:t>
            </a:r>
            <a:endParaRPr/>
          </a:p>
        </p:txBody>
      </p:sp>
      <p:sp>
        <p:nvSpPr>
          <p:cNvPr id="23" name="Google Shape;23;p4"/>
          <p:cNvSpPr txBox="1"/>
          <p:nvPr/>
        </p:nvSpPr>
        <p:spPr>
          <a:xfrm>
            <a:off x="1696714" y="6355252"/>
            <a:ext cx="40362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FFFFFF"/>
                </a:solidFill>
                <a:latin typeface="Arimo"/>
                <a:ea typeface="Arimo"/>
                <a:cs typeface="Arimo"/>
                <a:sym typeface="Arimo"/>
              </a:rPr>
              <a:t>Click to edit</a:t>
            </a:r>
            <a:endParaRPr>
              <a:latin typeface="Arimo"/>
              <a:ea typeface="Arimo"/>
              <a:cs typeface="Arimo"/>
              <a:sym typeface="Arimo"/>
            </a:endParaRPr>
          </a:p>
        </p:txBody>
      </p:sp>
      <p:sp>
        <p:nvSpPr>
          <p:cNvPr id="24" name="Google Shape;24;p4"/>
          <p:cNvSpPr txBox="1"/>
          <p:nvPr/>
        </p:nvSpPr>
        <p:spPr>
          <a:xfrm>
            <a:off x="1696714" y="7841152"/>
            <a:ext cx="4036200" cy="6156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None/>
            </a:pPr>
            <a:r>
              <a:rPr lang="en-US" sz="3999">
                <a:solidFill>
                  <a:schemeClr val="lt1"/>
                </a:solidFill>
                <a:latin typeface="Arimo"/>
                <a:ea typeface="Arimo"/>
                <a:cs typeface="Arimo"/>
                <a:sym typeface="Arimo"/>
              </a:rPr>
              <a:t>Click to edit</a:t>
            </a:r>
            <a:endParaRPr sz="3999">
              <a:solidFill>
                <a:srgbClr val="FFFFFF"/>
              </a:solidFill>
              <a:latin typeface="Arimo"/>
              <a:ea typeface="Arimo"/>
              <a:cs typeface="Arimo"/>
              <a:sym typeface="Arimo"/>
            </a:endParaRPr>
          </a:p>
        </p:txBody>
      </p:sp>
      <p:sp>
        <p:nvSpPr>
          <p:cNvPr id="25" name="Google Shape;25;p4"/>
          <p:cNvSpPr txBox="1"/>
          <p:nvPr/>
        </p:nvSpPr>
        <p:spPr>
          <a:xfrm>
            <a:off x="6607673" y="6357398"/>
            <a:ext cx="4036200" cy="6156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None/>
            </a:pPr>
            <a:r>
              <a:rPr lang="en-US" sz="3999">
                <a:solidFill>
                  <a:schemeClr val="lt1"/>
                </a:solidFill>
                <a:latin typeface="Arimo"/>
                <a:ea typeface="Arimo"/>
                <a:cs typeface="Arimo"/>
                <a:sym typeface="Arimo"/>
              </a:rPr>
              <a:t>Click to edit</a:t>
            </a:r>
            <a:endParaRPr sz="3999">
              <a:solidFill>
                <a:srgbClr val="FFFFFF"/>
              </a:solidFill>
              <a:latin typeface="Arimo"/>
              <a:ea typeface="Arimo"/>
              <a:cs typeface="Arimo"/>
              <a:sym typeface="Arimo"/>
            </a:endParaRPr>
          </a:p>
        </p:txBody>
      </p:sp>
      <p:sp>
        <p:nvSpPr>
          <p:cNvPr id="26" name="Google Shape;26;p4"/>
          <p:cNvSpPr txBox="1"/>
          <p:nvPr/>
        </p:nvSpPr>
        <p:spPr>
          <a:xfrm>
            <a:off x="6607673" y="7808373"/>
            <a:ext cx="4036200" cy="6156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None/>
            </a:pPr>
            <a:r>
              <a:rPr lang="en-US" sz="3999">
                <a:solidFill>
                  <a:schemeClr val="lt1"/>
                </a:solidFill>
                <a:latin typeface="Arimo"/>
                <a:ea typeface="Arimo"/>
                <a:cs typeface="Arimo"/>
                <a:sym typeface="Arimo"/>
              </a:rPr>
              <a:t>Click to edit</a:t>
            </a:r>
            <a:endParaRPr sz="3999">
              <a:solidFill>
                <a:srgbClr val="FFFFFF"/>
              </a:solidFill>
              <a:latin typeface="Arimo"/>
              <a:ea typeface="Arimo"/>
              <a:cs typeface="Arimo"/>
              <a:sym typeface="Arimo"/>
            </a:endParaRPr>
          </a:p>
        </p:txBody>
      </p:sp>
      <p:sp>
        <p:nvSpPr>
          <p:cNvPr id="27" name="Google Shape;27;p4"/>
          <p:cNvSpPr txBox="1"/>
          <p:nvPr/>
        </p:nvSpPr>
        <p:spPr>
          <a:xfrm>
            <a:off x="11838582" y="7808373"/>
            <a:ext cx="4735200" cy="6156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None/>
            </a:pPr>
            <a:r>
              <a:rPr lang="en-US" sz="3999">
                <a:solidFill>
                  <a:schemeClr val="lt1"/>
                </a:solidFill>
                <a:latin typeface="Arimo"/>
                <a:ea typeface="Arimo"/>
                <a:cs typeface="Arimo"/>
                <a:sym typeface="Arimo"/>
              </a:rPr>
              <a:t>Click to edit</a:t>
            </a:r>
            <a:endParaRPr sz="3999">
              <a:solidFill>
                <a:srgbClr val="FFFFFF"/>
              </a:solidFill>
              <a:latin typeface="Arimo"/>
              <a:ea typeface="Arimo"/>
              <a:cs typeface="Arimo"/>
              <a:sym typeface="Arimo"/>
            </a:endParaRPr>
          </a:p>
        </p:txBody>
      </p:sp>
      <p:sp>
        <p:nvSpPr>
          <p:cNvPr id="28" name="Google Shape;28;p4"/>
          <p:cNvSpPr txBox="1"/>
          <p:nvPr/>
        </p:nvSpPr>
        <p:spPr>
          <a:xfrm>
            <a:off x="11838582" y="6408198"/>
            <a:ext cx="4036200" cy="6156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None/>
            </a:pPr>
            <a:r>
              <a:rPr lang="en-US" sz="3999">
                <a:solidFill>
                  <a:schemeClr val="lt1"/>
                </a:solidFill>
                <a:latin typeface="Arimo"/>
                <a:ea typeface="Arimo"/>
                <a:cs typeface="Arimo"/>
                <a:sym typeface="Arimo"/>
              </a:rPr>
              <a:t>Click to edit</a:t>
            </a:r>
            <a:endParaRPr sz="3999">
              <a:solidFill>
                <a:srgbClr val="FFFFFF"/>
              </a:solidFill>
              <a:latin typeface="Arimo"/>
              <a:ea typeface="Arimo"/>
              <a:cs typeface="Arimo"/>
              <a:sym typeface="Arim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a:off x="-43888" y="0"/>
            <a:ext cx="18288006" cy="10287000"/>
          </a:xfrm>
          <a:prstGeom prst="rect">
            <a:avLst/>
          </a:prstGeom>
          <a:noFill/>
          <a:ln>
            <a:noFill/>
          </a:ln>
        </p:spPr>
      </p:pic>
      <p:sp>
        <p:nvSpPr>
          <p:cNvPr id="31" name="Google Shape;31;p5"/>
          <p:cNvSpPr txBox="1"/>
          <p:nvPr/>
        </p:nvSpPr>
        <p:spPr>
          <a:xfrm>
            <a:off x="9536635" y="3218340"/>
            <a:ext cx="7722600" cy="3849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500">
                <a:solidFill>
                  <a:srgbClr val="FFFFFF"/>
                </a:solidFill>
                <a:latin typeface="Arimo"/>
                <a:ea typeface="Arimo"/>
                <a:cs typeface="Arimo"/>
                <a:sym typeface="Arimo"/>
              </a:rPr>
              <a:t>Click to edit</a:t>
            </a:r>
            <a:endParaRPr>
              <a:latin typeface="Arimo"/>
              <a:ea typeface="Arimo"/>
              <a:cs typeface="Arimo"/>
              <a:sym typeface="Arimo"/>
            </a:endParaRPr>
          </a:p>
        </p:txBody>
      </p:sp>
      <p:sp>
        <p:nvSpPr>
          <p:cNvPr id="32" name="Google Shape;32;p5"/>
          <p:cNvSpPr txBox="1"/>
          <p:nvPr/>
        </p:nvSpPr>
        <p:spPr>
          <a:xfrm>
            <a:off x="9536635" y="1690211"/>
            <a:ext cx="7722600" cy="12192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8000" b="1">
                <a:solidFill>
                  <a:srgbClr val="FFFFFF"/>
                </a:solidFill>
                <a:latin typeface="Arsenal"/>
                <a:ea typeface="Arsenal"/>
                <a:cs typeface="Arsenal"/>
                <a:sym typeface="Arsenal"/>
              </a:rPr>
              <a:t>CLICK TO EDIT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pic>
        <p:nvPicPr>
          <p:cNvPr id="34" name="Google Shape;34;p6"/>
          <p:cNvPicPr preferRelativeResize="0"/>
          <p:nvPr/>
        </p:nvPicPr>
        <p:blipFill>
          <a:blip r:embed="rId2">
            <a:alphaModFix/>
          </a:blip>
          <a:stretch>
            <a:fillRect/>
          </a:stretch>
        </p:blipFill>
        <p:spPr>
          <a:xfrm>
            <a:off x="0" y="0"/>
            <a:ext cx="18288000" cy="10287026"/>
          </a:xfrm>
          <a:prstGeom prst="rect">
            <a:avLst/>
          </a:prstGeom>
          <a:noFill/>
          <a:ln>
            <a:noFill/>
          </a:ln>
        </p:spPr>
      </p:pic>
      <p:sp>
        <p:nvSpPr>
          <p:cNvPr id="35" name="Google Shape;35;p6"/>
          <p:cNvSpPr txBox="1"/>
          <p:nvPr/>
        </p:nvSpPr>
        <p:spPr>
          <a:xfrm>
            <a:off x="8167625" y="1782143"/>
            <a:ext cx="9337500" cy="1219200"/>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8000" b="1">
                <a:solidFill>
                  <a:srgbClr val="FFFFFF"/>
                </a:solidFill>
                <a:latin typeface="Arsenal"/>
                <a:ea typeface="Arsenal"/>
                <a:cs typeface="Arsenal"/>
                <a:sym typeface="Arsenal"/>
              </a:rPr>
              <a:t>CLICK TO EDIT</a:t>
            </a:r>
            <a:endParaRPr/>
          </a:p>
        </p:txBody>
      </p:sp>
      <p:sp>
        <p:nvSpPr>
          <p:cNvPr id="36" name="Google Shape;36;p6"/>
          <p:cNvSpPr txBox="1"/>
          <p:nvPr/>
        </p:nvSpPr>
        <p:spPr>
          <a:xfrm>
            <a:off x="8167625" y="3548682"/>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
        <p:nvSpPr>
          <p:cNvPr id="37" name="Google Shape;37;p6"/>
          <p:cNvSpPr txBox="1"/>
          <p:nvPr/>
        </p:nvSpPr>
        <p:spPr>
          <a:xfrm>
            <a:off x="8167625" y="4694857"/>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
        <p:nvSpPr>
          <p:cNvPr id="38" name="Google Shape;38;p6"/>
          <p:cNvSpPr txBox="1"/>
          <p:nvPr/>
        </p:nvSpPr>
        <p:spPr>
          <a:xfrm>
            <a:off x="8167625" y="5841032"/>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
        <p:nvSpPr>
          <p:cNvPr id="39" name="Google Shape;39;p6"/>
          <p:cNvSpPr txBox="1"/>
          <p:nvPr/>
        </p:nvSpPr>
        <p:spPr>
          <a:xfrm>
            <a:off x="8167625" y="6987207"/>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
        <p:nvSpPr>
          <p:cNvPr id="40" name="Google Shape;40;p6"/>
          <p:cNvSpPr txBox="1"/>
          <p:nvPr/>
        </p:nvSpPr>
        <p:spPr>
          <a:xfrm>
            <a:off x="8167625" y="8133382"/>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
        <p:nvSpPr>
          <p:cNvPr id="41" name="Google Shape;41;p6"/>
          <p:cNvSpPr txBox="1"/>
          <p:nvPr/>
        </p:nvSpPr>
        <p:spPr>
          <a:xfrm>
            <a:off x="12665668" y="3548682"/>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
        <p:nvSpPr>
          <p:cNvPr id="42" name="Google Shape;42;p6"/>
          <p:cNvSpPr txBox="1"/>
          <p:nvPr/>
        </p:nvSpPr>
        <p:spPr>
          <a:xfrm>
            <a:off x="12665668" y="4694857"/>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
        <p:nvSpPr>
          <p:cNvPr id="43" name="Google Shape;43;p6"/>
          <p:cNvSpPr txBox="1"/>
          <p:nvPr/>
        </p:nvSpPr>
        <p:spPr>
          <a:xfrm>
            <a:off x="12665668" y="5841032"/>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
        <p:nvSpPr>
          <p:cNvPr id="44" name="Google Shape;44;p6"/>
          <p:cNvSpPr txBox="1"/>
          <p:nvPr/>
        </p:nvSpPr>
        <p:spPr>
          <a:xfrm>
            <a:off x="12665668" y="6987207"/>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
        <p:nvSpPr>
          <p:cNvPr id="45" name="Google Shape;45;p6"/>
          <p:cNvSpPr txBox="1"/>
          <p:nvPr/>
        </p:nvSpPr>
        <p:spPr>
          <a:xfrm>
            <a:off x="12665668" y="8133382"/>
            <a:ext cx="3831300" cy="461700"/>
          </a:xfrm>
          <a:prstGeom prst="rect">
            <a:avLst/>
          </a:prstGeom>
          <a:noFill/>
          <a:ln>
            <a:noFill/>
          </a:ln>
        </p:spPr>
        <p:txBody>
          <a:bodyPr spcFirstLastPara="1" wrap="square" lIns="0" tIns="0" rIns="0" bIns="0" anchor="t" anchorCtr="0">
            <a:spAutoFit/>
          </a:bodyPr>
          <a:lstStyle/>
          <a:p>
            <a:pPr marL="914400" lvl="1" indent="-419100" algn="l" rtl="0">
              <a:lnSpc>
                <a:spcPct val="140000"/>
              </a:lnSpc>
              <a:spcBef>
                <a:spcPts val="0"/>
              </a:spcBef>
              <a:spcAft>
                <a:spcPts val="0"/>
              </a:spcAft>
              <a:buClr>
                <a:schemeClr val="lt1"/>
              </a:buClr>
              <a:buSzPts val="3000"/>
              <a:buFont typeface="Arimo"/>
              <a:buChar char="•"/>
            </a:pPr>
            <a:r>
              <a:rPr lang="en-US" sz="3000">
                <a:solidFill>
                  <a:schemeClr val="lt1"/>
                </a:solidFill>
                <a:latin typeface="Arimo"/>
                <a:ea typeface="Arimo"/>
                <a:cs typeface="Arimo"/>
                <a:sym typeface="Arimo"/>
              </a:rPr>
              <a:t>Click to edit</a:t>
            </a:r>
            <a:endParaRPr sz="3000">
              <a:solidFill>
                <a:srgbClr val="FFFFFF"/>
              </a:solidFill>
              <a:latin typeface="Arimo"/>
              <a:ea typeface="Arimo"/>
              <a:cs typeface="Arimo"/>
              <a:sym typeface="Arim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4" name="Google Shape;54;p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a:spLocks noGrp="1"/>
          </p:cNvSpPr>
          <p:nvPr>
            <p:ph type="pic" idx="2"/>
          </p:nvPr>
        </p:nvSpPr>
        <p:spPr>
          <a:xfrm>
            <a:off x="1792288" y="612775"/>
            <a:ext cx="5486400" cy="4114800"/>
          </a:xfrm>
          <a:prstGeom prst="rect">
            <a:avLst/>
          </a:prstGeom>
          <a:noFill/>
          <a:ln>
            <a:noFill/>
          </a:ln>
        </p:spPr>
      </p:sp>
      <p:sp>
        <p:nvSpPr>
          <p:cNvPr id="61" name="Google Shape;61;p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9" name="Google Shape;79;p1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2040"/>
        </a:solidFill>
        <a:effectLst/>
      </p:bgPr>
    </p:bg>
    <p:spTree>
      <p:nvGrpSpPr>
        <p:cNvPr id="1" name="Shape 155"/>
        <p:cNvGrpSpPr/>
        <p:nvPr/>
      </p:nvGrpSpPr>
      <p:grpSpPr>
        <a:xfrm>
          <a:off x="0" y="0"/>
          <a:ext cx="0" cy="0"/>
          <a:chOff x="0" y="0"/>
          <a:chExt cx="0" cy="0"/>
        </a:xfrm>
      </p:grpSpPr>
      <p:sp>
        <p:nvSpPr>
          <p:cNvPr id="157" name="Google Shape;157;p24"/>
          <p:cNvSpPr txBox="1"/>
          <p:nvPr/>
        </p:nvSpPr>
        <p:spPr>
          <a:xfrm>
            <a:off x="9144000" y="3850838"/>
            <a:ext cx="9144000" cy="1292662"/>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IN" sz="10500" b="1" i="0" u="none" strike="noStrike" cap="none" dirty="0" err="1">
                <a:solidFill>
                  <a:srgbClr val="FFFFFF"/>
                </a:solidFill>
                <a:latin typeface="Arsenal"/>
                <a:ea typeface="Arsenal"/>
                <a:cs typeface="Arsenal"/>
                <a:sym typeface="Arsenal"/>
              </a:rPr>
              <a:t>HealthGuardian</a:t>
            </a:r>
            <a:endParaRPr sz="10500" dirty="0"/>
          </a:p>
        </p:txBody>
      </p:sp>
      <p:pic>
        <p:nvPicPr>
          <p:cNvPr id="5" name="Picture 4">
            <a:extLst>
              <a:ext uri="{FF2B5EF4-FFF2-40B4-BE49-F238E27FC236}">
                <a16:creationId xmlns:a16="http://schemas.microsoft.com/office/drawing/2014/main" id="{9A64B359-3688-0B55-60F4-845B31349DD5}"/>
              </a:ext>
            </a:extLst>
          </p:cNvPr>
          <p:cNvPicPr>
            <a:picLocks noChangeAspect="1"/>
          </p:cNvPicPr>
          <p:nvPr/>
        </p:nvPicPr>
        <p:blipFill>
          <a:blip r:embed="rId3"/>
          <a:srcRect l="36738" r="15140"/>
          <a:stretch/>
        </p:blipFill>
        <p:spPr>
          <a:xfrm>
            <a:off x="0" y="1"/>
            <a:ext cx="8986346" cy="10287000"/>
          </a:xfrm>
          <a:prstGeom prst="rect">
            <a:avLst/>
          </a:prstGeom>
        </p:spPr>
      </p:pic>
      <p:sp>
        <p:nvSpPr>
          <p:cNvPr id="6" name="Google Shape;157;p24">
            <a:extLst>
              <a:ext uri="{FF2B5EF4-FFF2-40B4-BE49-F238E27FC236}">
                <a16:creationId xmlns:a16="http://schemas.microsoft.com/office/drawing/2014/main" id="{77B20FCF-66A2-D89B-9FBE-9115D0B5EC9B}"/>
              </a:ext>
            </a:extLst>
          </p:cNvPr>
          <p:cNvSpPr txBox="1"/>
          <p:nvPr/>
        </p:nvSpPr>
        <p:spPr>
          <a:xfrm>
            <a:off x="9144000" y="5351943"/>
            <a:ext cx="8986346" cy="83099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dirty="0">
                <a:solidFill>
                  <a:schemeClr val="bg1"/>
                </a:solidFill>
                <a:latin typeface="Arsenal" panose="020B0604020202020204" charset="0"/>
              </a:rPr>
              <a:t>Smart Health Tracker for Monitoring Health</a:t>
            </a:r>
            <a:endParaRPr lang="en-US" sz="2800" dirty="0">
              <a:solidFill>
                <a:schemeClr val="bg1"/>
              </a:solidFill>
              <a:latin typeface="Arsenal" panose="020B0604020202020204" charset="0"/>
            </a:endParaRPr>
          </a:p>
        </p:txBody>
      </p:sp>
      <p:sp>
        <p:nvSpPr>
          <p:cNvPr id="7" name="Google Shape;157;p24">
            <a:extLst>
              <a:ext uri="{FF2B5EF4-FFF2-40B4-BE49-F238E27FC236}">
                <a16:creationId xmlns:a16="http://schemas.microsoft.com/office/drawing/2014/main" id="{8E482BD1-1DDA-B92A-AAA4-F75AA32615CD}"/>
              </a:ext>
            </a:extLst>
          </p:cNvPr>
          <p:cNvSpPr txBox="1"/>
          <p:nvPr/>
        </p:nvSpPr>
        <p:spPr>
          <a:xfrm>
            <a:off x="9144000" y="6676650"/>
            <a:ext cx="7182946" cy="541687"/>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400" dirty="0">
                <a:solidFill>
                  <a:schemeClr val="bg1"/>
                </a:solidFill>
                <a:latin typeface="Arsenal" panose="020B0604020202020204" charset="0"/>
              </a:rPr>
              <a:t>By Yash Parekh</a:t>
            </a:r>
            <a:endParaRPr lang="en-US" sz="3600" dirty="0">
              <a:solidFill>
                <a:schemeClr val="bg1"/>
              </a:solidFill>
              <a:latin typeface="Arsenal"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2040"/>
        </a:solidFill>
        <a:effectLst/>
      </p:bgPr>
    </p:bg>
    <p:spTree>
      <p:nvGrpSpPr>
        <p:cNvPr id="1" name="Shape 163"/>
        <p:cNvGrpSpPr/>
        <p:nvPr/>
      </p:nvGrpSpPr>
      <p:grpSpPr>
        <a:xfrm>
          <a:off x="0" y="0"/>
          <a:ext cx="0" cy="0"/>
          <a:chOff x="0" y="0"/>
          <a:chExt cx="0" cy="0"/>
        </a:xfrm>
      </p:grpSpPr>
      <p:sp>
        <p:nvSpPr>
          <p:cNvPr id="165" name="Google Shape;165;p25"/>
          <p:cNvSpPr txBox="1"/>
          <p:nvPr/>
        </p:nvSpPr>
        <p:spPr>
          <a:xfrm>
            <a:off x="848640" y="276162"/>
            <a:ext cx="7777133" cy="1523494"/>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10000" b="1" i="0" u="none" strike="noStrike" cap="none" dirty="0">
                <a:solidFill>
                  <a:srgbClr val="FFFFFF"/>
                </a:solidFill>
                <a:latin typeface="Arsenal"/>
                <a:ea typeface="Arsenal"/>
                <a:cs typeface="Arsenal"/>
                <a:sym typeface="Arsenal"/>
              </a:rPr>
              <a:t>CONTENTS</a:t>
            </a:r>
            <a:endParaRPr sz="1200" dirty="0"/>
          </a:p>
        </p:txBody>
      </p:sp>
      <p:sp>
        <p:nvSpPr>
          <p:cNvPr id="4" name="TextBox 3">
            <a:extLst>
              <a:ext uri="{FF2B5EF4-FFF2-40B4-BE49-F238E27FC236}">
                <a16:creationId xmlns:a16="http://schemas.microsoft.com/office/drawing/2014/main" id="{D9BD08A4-59D5-58B8-2A06-1A42A7482957}"/>
              </a:ext>
            </a:extLst>
          </p:cNvPr>
          <p:cNvSpPr txBox="1"/>
          <p:nvPr/>
        </p:nvSpPr>
        <p:spPr>
          <a:xfrm>
            <a:off x="848640" y="2333296"/>
            <a:ext cx="13179973" cy="7072834"/>
          </a:xfrm>
          <a:prstGeom prst="rect">
            <a:avLst/>
          </a:prstGeom>
          <a:noFill/>
        </p:spPr>
        <p:txBody>
          <a:bodyPr wrap="square" rtlCol="0">
            <a:spAutoFit/>
          </a:bodyPr>
          <a:lstStyle/>
          <a:p>
            <a:pPr marL="457200" indent="-4572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 Introduction</a:t>
            </a:r>
          </a:p>
          <a:p>
            <a:pPr marL="457200" indent="-4572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 Features</a:t>
            </a:r>
          </a:p>
          <a:p>
            <a:pPr marL="457200" indent="-4572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 Technologies Used</a:t>
            </a:r>
          </a:p>
          <a:p>
            <a:pPr marL="457200" indent="-4572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 Working</a:t>
            </a:r>
          </a:p>
          <a:p>
            <a:pPr marL="457200" indent="-4572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 Benefits</a:t>
            </a:r>
          </a:p>
          <a:p>
            <a:pPr marL="457200" indent="-4572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 Future Enhancements</a:t>
            </a:r>
          </a:p>
          <a:p>
            <a:pPr marL="457200" indent="-4572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 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2040"/>
        </a:solidFill>
        <a:effectLst/>
      </p:bgPr>
    </p:bg>
    <p:spTree>
      <p:nvGrpSpPr>
        <p:cNvPr id="1" name="Shape 175"/>
        <p:cNvGrpSpPr/>
        <p:nvPr/>
      </p:nvGrpSpPr>
      <p:grpSpPr>
        <a:xfrm>
          <a:off x="0" y="0"/>
          <a:ext cx="0" cy="0"/>
          <a:chOff x="0" y="0"/>
          <a:chExt cx="0" cy="0"/>
        </a:xfrm>
      </p:grpSpPr>
      <p:sp>
        <p:nvSpPr>
          <p:cNvPr id="177" name="Google Shape;177;p26"/>
          <p:cNvSpPr txBox="1"/>
          <p:nvPr/>
        </p:nvSpPr>
        <p:spPr>
          <a:xfrm>
            <a:off x="9536635" y="3218340"/>
            <a:ext cx="7722600" cy="4431983"/>
          </a:xfrm>
          <a:prstGeom prst="rect">
            <a:avLst/>
          </a:prstGeom>
          <a:noFill/>
          <a:ln>
            <a:noFill/>
          </a:ln>
        </p:spPr>
        <p:txBody>
          <a:bodyPr spcFirstLastPara="1" wrap="square" lIns="0" tIns="0" rIns="0" bIns="0" anchor="t" anchorCtr="0">
            <a:spAutoFit/>
          </a:bodyPr>
          <a:lstStyle/>
          <a:p>
            <a:r>
              <a:rPr lang="en-US" sz="3200" dirty="0" err="1">
                <a:solidFill>
                  <a:schemeClr val="bg1"/>
                </a:solidFill>
                <a:latin typeface="Arimo" panose="020B0604020202020204" charset="0"/>
                <a:ea typeface="Arimo" panose="020B0604020202020204" charset="0"/>
                <a:cs typeface="Arimo" panose="020B0604020202020204" charset="0"/>
              </a:rPr>
              <a:t>HealthGuardian</a:t>
            </a:r>
            <a:r>
              <a:rPr lang="en-US" sz="3200" dirty="0">
                <a:solidFill>
                  <a:schemeClr val="bg1"/>
                </a:solidFill>
                <a:latin typeface="Arimo" panose="020B0604020202020204" charset="0"/>
                <a:ea typeface="Arimo" panose="020B0604020202020204" charset="0"/>
                <a:cs typeface="Arimo" panose="020B0604020202020204" charset="0"/>
              </a:rPr>
              <a:t> is a </a:t>
            </a:r>
            <a:r>
              <a:rPr lang="en-US" sz="3200" b="1" dirty="0">
                <a:solidFill>
                  <a:schemeClr val="bg1"/>
                </a:solidFill>
                <a:latin typeface="Arimo" panose="020B0604020202020204" charset="0"/>
                <a:ea typeface="Arimo" panose="020B0604020202020204" charset="0"/>
                <a:cs typeface="Arimo" panose="020B0604020202020204" charset="0"/>
              </a:rPr>
              <a:t>simple and smart health tracking app</a:t>
            </a:r>
            <a:r>
              <a:rPr lang="en-US" sz="3200" dirty="0">
                <a:solidFill>
                  <a:schemeClr val="bg1"/>
                </a:solidFill>
                <a:latin typeface="Arimo" panose="020B0604020202020204" charset="0"/>
                <a:ea typeface="Arimo" panose="020B0604020202020204" charset="0"/>
                <a:cs typeface="Arimo" panose="020B0604020202020204" charset="0"/>
              </a:rPr>
              <a:t>. It helps users </a:t>
            </a:r>
            <a:r>
              <a:rPr lang="en-US" sz="3200" b="1" dirty="0">
                <a:solidFill>
                  <a:schemeClr val="bg1"/>
                </a:solidFill>
                <a:latin typeface="Arimo" panose="020B0604020202020204" charset="0"/>
                <a:ea typeface="Arimo" panose="020B0604020202020204" charset="0"/>
                <a:cs typeface="Arimo" panose="020B0604020202020204" charset="0"/>
              </a:rPr>
              <a:t>log and monitor</a:t>
            </a:r>
            <a:r>
              <a:rPr lang="en-US" sz="3200" dirty="0">
                <a:solidFill>
                  <a:schemeClr val="bg1"/>
                </a:solidFill>
                <a:latin typeface="Arimo" panose="020B0604020202020204" charset="0"/>
                <a:ea typeface="Arimo" panose="020B0604020202020204" charset="0"/>
                <a:cs typeface="Arimo" panose="020B0604020202020204" charset="0"/>
              </a:rPr>
              <a:t> their daily health data, like </a:t>
            </a:r>
            <a:r>
              <a:rPr lang="en-US" sz="3200" b="1" dirty="0">
                <a:solidFill>
                  <a:schemeClr val="bg1"/>
                </a:solidFill>
                <a:latin typeface="Arimo" panose="020B0604020202020204" charset="0"/>
                <a:ea typeface="Arimo" panose="020B0604020202020204" charset="0"/>
                <a:cs typeface="Arimo" panose="020B0604020202020204" charset="0"/>
              </a:rPr>
              <a:t>blood pressure, heartbeat, sugar levels, oxygen, weight, and temperature</a:t>
            </a:r>
            <a:r>
              <a:rPr lang="en-US" sz="3200" dirty="0">
                <a:solidFill>
                  <a:schemeClr val="bg1"/>
                </a:solidFill>
                <a:latin typeface="Arimo" panose="020B0604020202020204" charset="0"/>
                <a:ea typeface="Arimo" panose="020B0604020202020204" charset="0"/>
                <a:cs typeface="Arimo" panose="020B0604020202020204" charset="0"/>
              </a:rPr>
              <a:t>.</a:t>
            </a:r>
          </a:p>
          <a:p>
            <a:r>
              <a:rPr lang="en-US" sz="3200" dirty="0">
                <a:solidFill>
                  <a:schemeClr val="bg1"/>
                </a:solidFill>
                <a:latin typeface="Arimo" panose="020B0604020202020204" charset="0"/>
                <a:ea typeface="Arimo" panose="020B0604020202020204" charset="0"/>
                <a:cs typeface="Arimo" panose="020B0604020202020204" charset="0"/>
              </a:rPr>
              <a:t>The app shows </a:t>
            </a:r>
            <a:r>
              <a:rPr lang="en-US" sz="3200" b="1" dirty="0">
                <a:solidFill>
                  <a:schemeClr val="bg1"/>
                </a:solidFill>
                <a:latin typeface="Arimo" panose="020B0604020202020204" charset="0"/>
                <a:ea typeface="Arimo" panose="020B0604020202020204" charset="0"/>
                <a:cs typeface="Arimo" panose="020B0604020202020204" charset="0"/>
              </a:rPr>
              <a:t>easy-to-read charts</a:t>
            </a:r>
            <a:r>
              <a:rPr lang="en-US" sz="3200" dirty="0">
                <a:solidFill>
                  <a:schemeClr val="bg1"/>
                </a:solidFill>
                <a:latin typeface="Arimo" panose="020B0604020202020204" charset="0"/>
                <a:ea typeface="Arimo" panose="020B0604020202020204" charset="0"/>
                <a:cs typeface="Arimo" panose="020B0604020202020204" charset="0"/>
              </a:rPr>
              <a:t> for </a:t>
            </a:r>
            <a:r>
              <a:rPr lang="en-US" sz="3200" b="1" dirty="0">
                <a:solidFill>
                  <a:schemeClr val="bg1"/>
                </a:solidFill>
                <a:latin typeface="Arimo" panose="020B0604020202020204" charset="0"/>
                <a:ea typeface="Arimo" panose="020B0604020202020204" charset="0"/>
                <a:cs typeface="Arimo" panose="020B0604020202020204" charset="0"/>
              </a:rPr>
              <a:t>daily, weekly, and monthly trends</a:t>
            </a:r>
            <a:r>
              <a:rPr lang="en-US" sz="3200" dirty="0">
                <a:solidFill>
                  <a:schemeClr val="bg1"/>
                </a:solidFill>
                <a:latin typeface="Arimo" panose="020B0604020202020204" charset="0"/>
                <a:ea typeface="Arimo" panose="020B0604020202020204" charset="0"/>
                <a:cs typeface="Arimo" panose="020B0604020202020204" charset="0"/>
              </a:rPr>
              <a:t>, making it easier to track health changes. Built with </a:t>
            </a:r>
            <a:r>
              <a:rPr lang="en-US" sz="3200" b="1" dirty="0">
                <a:solidFill>
                  <a:schemeClr val="bg1"/>
                </a:solidFill>
                <a:latin typeface="Arimo" panose="020B0604020202020204" charset="0"/>
                <a:ea typeface="Arimo" panose="020B0604020202020204" charset="0"/>
                <a:cs typeface="Arimo" panose="020B0604020202020204" charset="0"/>
              </a:rPr>
              <a:t>Python, </a:t>
            </a:r>
            <a:r>
              <a:rPr lang="en-US" sz="3200" b="1" dirty="0" err="1">
                <a:solidFill>
                  <a:schemeClr val="bg1"/>
                </a:solidFill>
                <a:latin typeface="Arimo" panose="020B0604020202020204" charset="0"/>
                <a:ea typeface="Arimo" panose="020B0604020202020204" charset="0"/>
                <a:cs typeface="Arimo" panose="020B0604020202020204" charset="0"/>
              </a:rPr>
              <a:t>Streamlit</a:t>
            </a:r>
            <a:r>
              <a:rPr lang="en-US" sz="3200" b="1" dirty="0">
                <a:solidFill>
                  <a:schemeClr val="bg1"/>
                </a:solidFill>
                <a:latin typeface="Arimo" panose="020B0604020202020204" charset="0"/>
                <a:ea typeface="Arimo" panose="020B0604020202020204" charset="0"/>
                <a:cs typeface="Arimo" panose="020B0604020202020204" charset="0"/>
              </a:rPr>
              <a:t>, and MySQL.</a:t>
            </a:r>
            <a:endParaRPr dirty="0">
              <a:latin typeface="Arimo"/>
              <a:ea typeface="Arimo"/>
              <a:cs typeface="Arimo"/>
              <a:sym typeface="Arimo"/>
            </a:endParaRPr>
          </a:p>
        </p:txBody>
      </p:sp>
      <p:sp>
        <p:nvSpPr>
          <p:cNvPr id="178" name="Google Shape;178;p26"/>
          <p:cNvSpPr txBox="1"/>
          <p:nvPr/>
        </p:nvSpPr>
        <p:spPr>
          <a:xfrm>
            <a:off x="9536635" y="1690211"/>
            <a:ext cx="7722665" cy="1061086"/>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8000" b="1" i="0" u="none" strike="noStrike" cap="none" dirty="0">
                <a:solidFill>
                  <a:srgbClr val="FFFFFF"/>
                </a:solidFill>
                <a:latin typeface="Arsenal"/>
                <a:ea typeface="Arsenal"/>
                <a:cs typeface="Arsenal"/>
                <a:sym typeface="Arsenal"/>
              </a:rPr>
              <a:t>INTRODUCTION</a:t>
            </a:r>
            <a:endParaRPr dirty="0"/>
          </a:p>
        </p:txBody>
      </p:sp>
      <p:pic>
        <p:nvPicPr>
          <p:cNvPr id="3" name="Picture 2">
            <a:extLst>
              <a:ext uri="{FF2B5EF4-FFF2-40B4-BE49-F238E27FC236}">
                <a16:creationId xmlns:a16="http://schemas.microsoft.com/office/drawing/2014/main" id="{619F21B9-DEB6-4890-5C13-10955EEFDF91}"/>
              </a:ext>
            </a:extLst>
          </p:cNvPr>
          <p:cNvPicPr>
            <a:picLocks noChangeAspect="1"/>
          </p:cNvPicPr>
          <p:nvPr/>
        </p:nvPicPr>
        <p:blipFill>
          <a:blip r:embed="rId3"/>
          <a:stretch>
            <a:fillRect/>
          </a:stretch>
        </p:blipFill>
        <p:spPr>
          <a:xfrm>
            <a:off x="0" y="0"/>
            <a:ext cx="8985029"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2040"/>
        </a:solidFill>
        <a:effectLst/>
      </p:bgPr>
    </p:bg>
    <p:spTree>
      <p:nvGrpSpPr>
        <p:cNvPr id="1" name="Shape 182"/>
        <p:cNvGrpSpPr/>
        <p:nvPr/>
      </p:nvGrpSpPr>
      <p:grpSpPr>
        <a:xfrm>
          <a:off x="0" y="0"/>
          <a:ext cx="0" cy="0"/>
          <a:chOff x="0" y="0"/>
          <a:chExt cx="0" cy="0"/>
        </a:xfrm>
      </p:grpSpPr>
      <p:sp>
        <p:nvSpPr>
          <p:cNvPr id="184" name="Google Shape;184;p27"/>
          <p:cNvSpPr txBox="1"/>
          <p:nvPr/>
        </p:nvSpPr>
        <p:spPr>
          <a:xfrm>
            <a:off x="1641635" y="952098"/>
            <a:ext cx="7722665" cy="1218795"/>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8000" b="1" i="0" u="none" strike="noStrike" cap="none" dirty="0">
                <a:solidFill>
                  <a:srgbClr val="FFFFFF"/>
                </a:solidFill>
                <a:latin typeface="Arsenal"/>
                <a:ea typeface="Arsenal"/>
                <a:cs typeface="Arsenal"/>
                <a:sym typeface="Arsenal"/>
              </a:rPr>
              <a:t>Features</a:t>
            </a:r>
            <a:endParaRPr lang="en-US" dirty="0"/>
          </a:p>
        </p:txBody>
      </p:sp>
      <p:sp>
        <p:nvSpPr>
          <p:cNvPr id="2" name="TextBox 1">
            <a:extLst>
              <a:ext uri="{FF2B5EF4-FFF2-40B4-BE49-F238E27FC236}">
                <a16:creationId xmlns:a16="http://schemas.microsoft.com/office/drawing/2014/main" id="{46050E93-F9D4-0B0F-42C1-024633E8631E}"/>
              </a:ext>
            </a:extLst>
          </p:cNvPr>
          <p:cNvSpPr txBox="1"/>
          <p:nvPr/>
        </p:nvSpPr>
        <p:spPr>
          <a:xfrm>
            <a:off x="1641635" y="2262068"/>
            <a:ext cx="11901015" cy="7072834"/>
          </a:xfrm>
          <a:prstGeom prst="rect">
            <a:avLst/>
          </a:prstGeom>
          <a:noFill/>
        </p:spPr>
        <p:txBody>
          <a:bodyPr wrap="none" rtlCol="0">
            <a:spAutoFit/>
          </a:bodyPr>
          <a:lstStyle/>
          <a:p>
            <a:pPr marL="571500" indent="-5715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User Authentication &amp; Profile Management</a:t>
            </a:r>
          </a:p>
          <a:p>
            <a:pPr marL="571500" indent="-5715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Daily Health Data Logging</a:t>
            </a:r>
          </a:p>
          <a:p>
            <a:pPr marL="571500" indent="-5715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Health Data Visualization</a:t>
            </a:r>
          </a:p>
          <a:p>
            <a:pPr marL="571500" indent="-5715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Goal Tracking &amp; Achievements</a:t>
            </a:r>
          </a:p>
          <a:p>
            <a:pPr marL="571500" indent="-5715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BMI Calculation &amp; Health Recommendations</a:t>
            </a:r>
          </a:p>
          <a:p>
            <a:pPr marL="571500" indent="-5715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Data Storage &amp; Security</a:t>
            </a:r>
          </a:p>
          <a:p>
            <a:pPr marL="571500" indent="-571500">
              <a:lnSpc>
                <a:spcPct val="150000"/>
              </a:lnSpc>
              <a:buClr>
                <a:schemeClr val="bg1"/>
              </a:buClr>
              <a:buFont typeface="Wingdings" panose="05000000000000000000" pitchFamily="2" charset="2"/>
              <a:buChar char="q"/>
            </a:pPr>
            <a:r>
              <a:rPr lang="en-IN" sz="4400" dirty="0">
                <a:solidFill>
                  <a:schemeClr val="bg1"/>
                </a:solidFill>
                <a:latin typeface="Arimo" panose="020B0604020202020204" charset="0"/>
                <a:ea typeface="Arimo" panose="020B0604020202020204" charset="0"/>
                <a:cs typeface="Arimo" panose="020B0604020202020204" charset="0"/>
              </a:rPr>
              <a:t>User-Friendly Interface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2040"/>
        </a:solidFill>
        <a:effectLst/>
      </p:bgPr>
    </p:bg>
    <p:spTree>
      <p:nvGrpSpPr>
        <p:cNvPr id="1" name="Shape 189"/>
        <p:cNvGrpSpPr/>
        <p:nvPr/>
      </p:nvGrpSpPr>
      <p:grpSpPr>
        <a:xfrm>
          <a:off x="0" y="0"/>
          <a:ext cx="0" cy="0"/>
          <a:chOff x="0" y="0"/>
          <a:chExt cx="0" cy="0"/>
        </a:xfrm>
      </p:grpSpPr>
      <p:sp>
        <p:nvSpPr>
          <p:cNvPr id="191" name="Google Shape;191;p28"/>
          <p:cNvSpPr txBox="1"/>
          <p:nvPr/>
        </p:nvSpPr>
        <p:spPr>
          <a:xfrm>
            <a:off x="6936827" y="536668"/>
            <a:ext cx="9337637" cy="1218795"/>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8000" b="1" i="0" u="none" strike="noStrike" cap="none" dirty="0">
                <a:solidFill>
                  <a:srgbClr val="FFFFFF"/>
                </a:solidFill>
                <a:latin typeface="Arsenal"/>
                <a:ea typeface="Arsenal"/>
                <a:cs typeface="Arsenal"/>
                <a:sym typeface="Arsenal"/>
              </a:rPr>
              <a:t>Technology Used</a:t>
            </a:r>
            <a:endParaRPr dirty="0"/>
          </a:p>
        </p:txBody>
      </p:sp>
      <p:sp>
        <p:nvSpPr>
          <p:cNvPr id="2" name="TextBox 1">
            <a:extLst>
              <a:ext uri="{FF2B5EF4-FFF2-40B4-BE49-F238E27FC236}">
                <a16:creationId xmlns:a16="http://schemas.microsoft.com/office/drawing/2014/main" id="{963164AA-1B2C-117E-9357-BA0CDB2D2302}"/>
              </a:ext>
            </a:extLst>
          </p:cNvPr>
          <p:cNvSpPr txBox="1"/>
          <p:nvPr/>
        </p:nvSpPr>
        <p:spPr>
          <a:xfrm>
            <a:off x="6873765" y="1755463"/>
            <a:ext cx="11288111" cy="8340745"/>
          </a:xfrm>
          <a:prstGeom prst="rect">
            <a:avLst/>
          </a:prstGeom>
          <a:noFill/>
        </p:spPr>
        <p:txBody>
          <a:bodyPr wrap="square" rtlCol="0">
            <a:spAutoFit/>
          </a:bodyPr>
          <a:lstStyle/>
          <a:p>
            <a:r>
              <a:rPr lang="en-US" sz="4000" b="1" u="sng" dirty="0">
                <a:solidFill>
                  <a:schemeClr val="bg1"/>
                </a:solidFill>
                <a:latin typeface="Arimo" panose="020B0604020202020204" charset="0"/>
                <a:ea typeface="Arimo" panose="020B0604020202020204" charset="0"/>
                <a:cs typeface="Arimo" panose="020B0604020202020204" charset="0"/>
              </a:rPr>
              <a:t>Python</a:t>
            </a:r>
          </a:p>
          <a:p>
            <a:r>
              <a:rPr lang="en-US" sz="3200" dirty="0">
                <a:solidFill>
                  <a:schemeClr val="bg1"/>
                </a:solidFill>
                <a:latin typeface="Arimo" panose="020B0604020202020204" charset="0"/>
                <a:ea typeface="Arimo" panose="020B0604020202020204" charset="0"/>
                <a:cs typeface="Arimo" panose="020B0604020202020204" charset="0"/>
              </a:rPr>
              <a:t>Python is the core programming language used in </a:t>
            </a:r>
            <a:r>
              <a:rPr lang="en-US" sz="3200" dirty="0" err="1">
                <a:solidFill>
                  <a:schemeClr val="bg1"/>
                </a:solidFill>
                <a:latin typeface="Arimo" panose="020B0604020202020204" charset="0"/>
                <a:ea typeface="Arimo" panose="020B0604020202020204" charset="0"/>
                <a:cs typeface="Arimo" panose="020B0604020202020204" charset="0"/>
              </a:rPr>
              <a:t>HealthGuardian</a:t>
            </a:r>
            <a:r>
              <a:rPr lang="en-US" sz="3200" dirty="0">
                <a:solidFill>
                  <a:schemeClr val="bg1"/>
                </a:solidFill>
                <a:latin typeface="Arimo" panose="020B0604020202020204" charset="0"/>
                <a:ea typeface="Arimo" panose="020B0604020202020204" charset="0"/>
                <a:cs typeface="Arimo" panose="020B0604020202020204" charset="0"/>
              </a:rPr>
              <a:t> and it’s libraries like </a:t>
            </a:r>
            <a:r>
              <a:rPr lang="en-US" sz="3200" dirty="0" err="1">
                <a:solidFill>
                  <a:schemeClr val="bg1"/>
                </a:solidFill>
                <a:latin typeface="Arimo" panose="020B0604020202020204" charset="0"/>
                <a:ea typeface="Arimo" panose="020B0604020202020204" charset="0"/>
                <a:cs typeface="Arimo" panose="020B0604020202020204" charset="0"/>
              </a:rPr>
              <a:t>numpy</a:t>
            </a:r>
            <a:r>
              <a:rPr lang="en-US" sz="3200">
                <a:solidFill>
                  <a:schemeClr val="bg1"/>
                </a:solidFill>
                <a:latin typeface="Arimo" panose="020B0604020202020204" charset="0"/>
                <a:ea typeface="Arimo" panose="020B0604020202020204" charset="0"/>
                <a:cs typeface="Arimo" panose="020B0604020202020204" charset="0"/>
              </a:rPr>
              <a:t>, matplotlib and pandas.</a:t>
            </a:r>
            <a:endParaRPr lang="en-US" sz="3200" dirty="0">
              <a:solidFill>
                <a:schemeClr val="bg1"/>
              </a:solidFill>
              <a:latin typeface="Arimo" panose="020B0604020202020204" charset="0"/>
              <a:ea typeface="Arimo" panose="020B0604020202020204" charset="0"/>
              <a:cs typeface="Arimo" panose="020B0604020202020204" charset="0"/>
            </a:endParaRPr>
          </a:p>
          <a:p>
            <a:r>
              <a:rPr lang="en-US" sz="3200" dirty="0">
                <a:solidFill>
                  <a:schemeClr val="bg1"/>
                </a:solidFill>
                <a:latin typeface="Arimo" panose="020B0604020202020204" charset="0"/>
                <a:ea typeface="Arimo" panose="020B0604020202020204" charset="0"/>
                <a:cs typeface="Arimo" panose="020B0604020202020204" charset="0"/>
              </a:rPr>
              <a:t>Used for data processing, calculations, and backend logic. </a:t>
            </a:r>
          </a:p>
          <a:p>
            <a:endParaRPr lang="en-US" sz="3200" dirty="0">
              <a:solidFill>
                <a:schemeClr val="bg1"/>
              </a:solidFill>
              <a:latin typeface="Arimo" panose="020B0604020202020204" charset="0"/>
              <a:ea typeface="Arimo" panose="020B0604020202020204" charset="0"/>
              <a:cs typeface="Arimo" panose="020B0604020202020204" charset="0"/>
            </a:endParaRPr>
          </a:p>
          <a:p>
            <a:r>
              <a:rPr lang="en-US" sz="4000" b="1" u="sng" dirty="0" err="1">
                <a:solidFill>
                  <a:schemeClr val="bg1"/>
                </a:solidFill>
                <a:latin typeface="Arimo" panose="020B0604020202020204" charset="0"/>
                <a:ea typeface="Arimo" panose="020B0604020202020204" charset="0"/>
                <a:cs typeface="Arimo" panose="020B0604020202020204" charset="0"/>
              </a:rPr>
              <a:t>Streamlit</a:t>
            </a:r>
            <a:endParaRPr lang="en-US" sz="4000" b="1" u="sng" dirty="0">
              <a:solidFill>
                <a:schemeClr val="bg1"/>
              </a:solidFill>
              <a:latin typeface="Arimo" panose="020B0604020202020204" charset="0"/>
              <a:ea typeface="Arimo" panose="020B0604020202020204" charset="0"/>
              <a:cs typeface="Arimo" panose="020B0604020202020204" charset="0"/>
            </a:endParaRPr>
          </a:p>
          <a:p>
            <a:r>
              <a:rPr lang="en-US" sz="3200" dirty="0" err="1">
                <a:solidFill>
                  <a:schemeClr val="bg1"/>
                </a:solidFill>
                <a:latin typeface="Arimo" panose="020B0604020202020204" charset="0"/>
                <a:ea typeface="Arimo" panose="020B0604020202020204" charset="0"/>
                <a:cs typeface="Arimo" panose="020B0604020202020204" charset="0"/>
              </a:rPr>
              <a:t>Streamlit</a:t>
            </a:r>
            <a:r>
              <a:rPr lang="en-US" sz="3200" dirty="0">
                <a:solidFill>
                  <a:schemeClr val="bg1"/>
                </a:solidFill>
                <a:latin typeface="Arimo" panose="020B0604020202020204" charset="0"/>
                <a:ea typeface="Arimo" panose="020B0604020202020204" charset="0"/>
                <a:cs typeface="Arimo" panose="020B0604020202020204" charset="0"/>
              </a:rPr>
              <a:t> is used for building the frontend interface of </a:t>
            </a:r>
            <a:r>
              <a:rPr lang="en-US" sz="3200" dirty="0" err="1">
                <a:solidFill>
                  <a:schemeClr val="bg1"/>
                </a:solidFill>
                <a:latin typeface="Arimo" panose="020B0604020202020204" charset="0"/>
                <a:ea typeface="Arimo" panose="020B0604020202020204" charset="0"/>
                <a:cs typeface="Arimo" panose="020B0604020202020204" charset="0"/>
              </a:rPr>
              <a:t>HealthGuardian</a:t>
            </a:r>
            <a:r>
              <a:rPr lang="en-US" sz="3200" dirty="0">
                <a:solidFill>
                  <a:schemeClr val="bg1"/>
                </a:solidFill>
                <a:latin typeface="Arimo" panose="020B0604020202020204" charset="0"/>
                <a:ea typeface="Arimo" panose="020B0604020202020204" charset="0"/>
                <a:cs typeface="Arimo" panose="020B0604020202020204" charset="0"/>
              </a:rPr>
              <a:t>.</a:t>
            </a:r>
          </a:p>
          <a:p>
            <a:r>
              <a:rPr lang="en-US" sz="3200" dirty="0">
                <a:solidFill>
                  <a:schemeClr val="bg1"/>
                </a:solidFill>
                <a:latin typeface="Arimo" panose="020B0604020202020204" charset="0"/>
                <a:ea typeface="Arimo" panose="020B0604020202020204" charset="0"/>
                <a:cs typeface="Arimo" panose="020B0604020202020204" charset="0"/>
              </a:rPr>
              <a:t>It allows easy development of interactive web applications with minimal coding and creating a clean and user-friendly UI.</a:t>
            </a:r>
          </a:p>
          <a:p>
            <a:endParaRPr lang="en-US" sz="3200" dirty="0">
              <a:solidFill>
                <a:schemeClr val="bg1"/>
              </a:solidFill>
              <a:latin typeface="Arimo" panose="020B0604020202020204" charset="0"/>
              <a:ea typeface="Arimo" panose="020B0604020202020204" charset="0"/>
              <a:cs typeface="Arimo" panose="020B0604020202020204" charset="0"/>
            </a:endParaRPr>
          </a:p>
          <a:p>
            <a:r>
              <a:rPr lang="en-US" sz="4000" b="1" u="sng" dirty="0">
                <a:solidFill>
                  <a:schemeClr val="bg1"/>
                </a:solidFill>
                <a:latin typeface="Arimo" panose="020B0604020202020204" charset="0"/>
                <a:ea typeface="Arimo" panose="020B0604020202020204" charset="0"/>
                <a:cs typeface="Arimo" panose="020B0604020202020204" charset="0"/>
              </a:rPr>
              <a:t>MySQL</a:t>
            </a:r>
          </a:p>
          <a:p>
            <a:r>
              <a:rPr lang="en-US" sz="3200" dirty="0">
                <a:solidFill>
                  <a:schemeClr val="bg1"/>
                </a:solidFill>
                <a:latin typeface="Arimo" panose="020B0604020202020204" charset="0"/>
                <a:ea typeface="Arimo" panose="020B0604020202020204" charset="0"/>
                <a:cs typeface="Arimo" panose="020B0604020202020204" charset="0"/>
              </a:rPr>
              <a:t>MySQL is used as the database to store user profiles, health records and goals tracking. It ensures data persistence, security, and efficient retrieval of health information. </a:t>
            </a:r>
            <a:endParaRPr lang="en-IN" sz="3200" dirty="0">
              <a:solidFill>
                <a:schemeClr val="bg1"/>
              </a:solidFill>
              <a:latin typeface="Arimo" panose="020B0604020202020204" charset="0"/>
              <a:ea typeface="Arimo" panose="020B0604020202020204" charset="0"/>
              <a:cs typeface="Arimo" panose="020B0604020202020204" charset="0"/>
            </a:endParaRPr>
          </a:p>
        </p:txBody>
      </p:sp>
      <p:pic>
        <p:nvPicPr>
          <p:cNvPr id="4" name="Picture 3">
            <a:extLst>
              <a:ext uri="{FF2B5EF4-FFF2-40B4-BE49-F238E27FC236}">
                <a16:creationId xmlns:a16="http://schemas.microsoft.com/office/drawing/2014/main" id="{CAA72907-5CF7-850D-3709-4BA02F381199}"/>
              </a:ext>
            </a:extLst>
          </p:cNvPr>
          <p:cNvPicPr>
            <a:picLocks noChangeAspect="1"/>
          </p:cNvPicPr>
          <p:nvPr/>
        </p:nvPicPr>
        <p:blipFill>
          <a:blip r:embed="rId3"/>
          <a:stretch>
            <a:fillRect/>
          </a:stretch>
        </p:blipFill>
        <p:spPr>
          <a:xfrm>
            <a:off x="0" y="0"/>
            <a:ext cx="5716534" cy="10287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2040"/>
        </a:solidFill>
        <a:effectLst/>
      </p:bgPr>
    </p:bg>
    <p:spTree>
      <p:nvGrpSpPr>
        <p:cNvPr id="1" name="Shape 212"/>
        <p:cNvGrpSpPr/>
        <p:nvPr/>
      </p:nvGrpSpPr>
      <p:grpSpPr>
        <a:xfrm>
          <a:off x="0" y="0"/>
          <a:ext cx="0" cy="0"/>
          <a:chOff x="0" y="0"/>
          <a:chExt cx="0" cy="0"/>
        </a:xfrm>
      </p:grpSpPr>
      <p:sp>
        <p:nvSpPr>
          <p:cNvPr id="218" name="Google Shape;218;p30"/>
          <p:cNvSpPr txBox="1"/>
          <p:nvPr/>
        </p:nvSpPr>
        <p:spPr>
          <a:xfrm>
            <a:off x="559777" y="1181099"/>
            <a:ext cx="7330030" cy="1218795"/>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8000" b="1" i="0" u="none" strike="noStrike" cap="none" dirty="0">
                <a:solidFill>
                  <a:srgbClr val="FFFFFF"/>
                </a:solidFill>
                <a:latin typeface="Arsenal"/>
                <a:ea typeface="Arsenal"/>
                <a:cs typeface="Arsenal"/>
                <a:sym typeface="Arsenal"/>
              </a:rPr>
              <a:t>Working</a:t>
            </a:r>
            <a:endParaRPr dirty="0"/>
          </a:p>
        </p:txBody>
      </p:sp>
      <p:pic>
        <p:nvPicPr>
          <p:cNvPr id="3" name="Picture 2">
            <a:extLst>
              <a:ext uri="{FF2B5EF4-FFF2-40B4-BE49-F238E27FC236}">
                <a16:creationId xmlns:a16="http://schemas.microsoft.com/office/drawing/2014/main" id="{F826A165-46D2-C7AC-DBE4-9AE328D0B2BC}"/>
              </a:ext>
            </a:extLst>
          </p:cNvPr>
          <p:cNvPicPr>
            <a:picLocks noChangeAspect="1"/>
          </p:cNvPicPr>
          <p:nvPr/>
        </p:nvPicPr>
        <p:blipFill>
          <a:blip r:embed="rId3"/>
          <a:stretch>
            <a:fillRect/>
          </a:stretch>
        </p:blipFill>
        <p:spPr>
          <a:xfrm>
            <a:off x="9144000" y="0"/>
            <a:ext cx="9144000" cy="10287000"/>
          </a:xfrm>
          <a:prstGeom prst="rect">
            <a:avLst/>
          </a:prstGeom>
        </p:spPr>
      </p:pic>
      <p:sp>
        <p:nvSpPr>
          <p:cNvPr id="5" name="TextBox 4">
            <a:extLst>
              <a:ext uri="{FF2B5EF4-FFF2-40B4-BE49-F238E27FC236}">
                <a16:creationId xmlns:a16="http://schemas.microsoft.com/office/drawing/2014/main" id="{0C7128E0-5FFC-9FCE-DAFC-F745C5A1A4A8}"/>
              </a:ext>
            </a:extLst>
          </p:cNvPr>
          <p:cNvSpPr txBox="1"/>
          <p:nvPr/>
        </p:nvSpPr>
        <p:spPr>
          <a:xfrm>
            <a:off x="559777" y="2399894"/>
            <a:ext cx="7722665" cy="7316170"/>
          </a:xfrm>
          <a:prstGeom prst="rect">
            <a:avLst/>
          </a:prstGeom>
          <a:noFill/>
        </p:spPr>
        <p:txBody>
          <a:bodyPr wrap="square">
            <a:spAutoFit/>
          </a:bodyPr>
          <a:lstStyle/>
          <a:p>
            <a:pPr marL="457200" indent="-457200">
              <a:lnSpc>
                <a:spcPct val="150000"/>
              </a:lnSpc>
              <a:buClr>
                <a:schemeClr val="bg1"/>
              </a:buClr>
              <a:buFont typeface="Wingdings" panose="05000000000000000000" pitchFamily="2" charset="2"/>
              <a:buChar char="q"/>
            </a:pPr>
            <a:r>
              <a:rPr lang="en-IN" sz="2400" dirty="0">
                <a:solidFill>
                  <a:schemeClr val="bg1"/>
                </a:solidFill>
                <a:latin typeface="Arimo" panose="020B0604020202020204" charset="0"/>
                <a:ea typeface="Arimo" panose="020B0604020202020204" charset="0"/>
                <a:cs typeface="Arimo" panose="020B0604020202020204" charset="0"/>
              </a:rPr>
              <a:t>User can easily sign up through </a:t>
            </a:r>
            <a:r>
              <a:rPr lang="en-IN" sz="2400" dirty="0" err="1">
                <a:solidFill>
                  <a:schemeClr val="bg1"/>
                </a:solidFill>
                <a:latin typeface="Arimo" panose="020B0604020202020204" charset="0"/>
                <a:ea typeface="Arimo" panose="020B0604020202020204" charset="0"/>
                <a:cs typeface="Arimo" panose="020B0604020202020204" charset="0"/>
              </a:rPr>
              <a:t>SignUp</a:t>
            </a:r>
            <a:r>
              <a:rPr lang="en-IN" sz="2400" dirty="0">
                <a:solidFill>
                  <a:schemeClr val="bg1"/>
                </a:solidFill>
                <a:latin typeface="Arimo" panose="020B0604020202020204" charset="0"/>
                <a:ea typeface="Arimo" panose="020B0604020202020204" charset="0"/>
                <a:cs typeface="Arimo" panose="020B0604020202020204" charset="0"/>
              </a:rPr>
              <a:t> page by giving basic details containing email, password, name, age, gender, height, birthdate and blood group. And after successfully signing up, user can login and access the app.</a:t>
            </a:r>
          </a:p>
          <a:p>
            <a:pPr marL="457200" indent="-457200">
              <a:lnSpc>
                <a:spcPct val="150000"/>
              </a:lnSpc>
              <a:buClr>
                <a:schemeClr val="bg1"/>
              </a:buClr>
              <a:buFont typeface="Wingdings" panose="05000000000000000000" pitchFamily="2" charset="2"/>
              <a:buChar char="q"/>
            </a:pPr>
            <a:r>
              <a:rPr lang="en-IN" sz="2400" dirty="0">
                <a:solidFill>
                  <a:schemeClr val="bg1"/>
                </a:solidFill>
                <a:latin typeface="Arimo" panose="020B0604020202020204" charset="0"/>
                <a:ea typeface="Arimo" panose="020B0604020202020204" charset="0"/>
                <a:cs typeface="Arimo" panose="020B0604020202020204" charset="0"/>
              </a:rPr>
              <a:t>Now user will able to see and edit his profile and can load his daily health data and also see the weekly and monthly data, and can export report of health data.</a:t>
            </a:r>
          </a:p>
          <a:p>
            <a:pPr marL="457200" indent="-457200">
              <a:lnSpc>
                <a:spcPct val="150000"/>
              </a:lnSpc>
              <a:buClr>
                <a:schemeClr val="bg1"/>
              </a:buClr>
              <a:buFont typeface="Wingdings" panose="05000000000000000000" pitchFamily="2" charset="2"/>
              <a:buChar char="q"/>
            </a:pPr>
            <a:r>
              <a:rPr lang="en-IN" sz="2400" dirty="0">
                <a:solidFill>
                  <a:schemeClr val="bg1"/>
                </a:solidFill>
                <a:latin typeface="Arimo" panose="020B0604020202020204" charset="0"/>
                <a:ea typeface="Arimo" panose="020B0604020202020204" charset="0"/>
                <a:cs typeface="Arimo" panose="020B0604020202020204" charset="0"/>
              </a:rPr>
              <a:t>User will get recommendations based on provided health data and our analysis and also able to generate the health articles and can set the daily goals and also track them.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2040"/>
        </a:solidFill>
        <a:effectLst/>
      </p:bgPr>
    </p:bg>
    <p:spTree>
      <p:nvGrpSpPr>
        <p:cNvPr id="1" name="Shape 260"/>
        <p:cNvGrpSpPr/>
        <p:nvPr/>
      </p:nvGrpSpPr>
      <p:grpSpPr>
        <a:xfrm>
          <a:off x="0" y="0"/>
          <a:ext cx="0" cy="0"/>
          <a:chOff x="0" y="0"/>
          <a:chExt cx="0" cy="0"/>
        </a:xfrm>
      </p:grpSpPr>
      <p:sp>
        <p:nvSpPr>
          <p:cNvPr id="262" name="Google Shape;262;p34"/>
          <p:cNvSpPr txBox="1"/>
          <p:nvPr/>
        </p:nvSpPr>
        <p:spPr>
          <a:xfrm>
            <a:off x="1028699" y="768733"/>
            <a:ext cx="12797659" cy="1218795"/>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8000" b="1" i="0" u="none" strike="noStrike" cap="none" dirty="0">
                <a:solidFill>
                  <a:srgbClr val="FFFFFF"/>
                </a:solidFill>
                <a:latin typeface="Arsenal"/>
                <a:ea typeface="Arsenal"/>
                <a:cs typeface="Arsenal"/>
                <a:sym typeface="Arsenal"/>
              </a:rPr>
              <a:t>FUTURE ENHANCEMENTS</a:t>
            </a:r>
            <a:endParaRPr dirty="0"/>
          </a:p>
        </p:txBody>
      </p:sp>
      <p:sp>
        <p:nvSpPr>
          <p:cNvPr id="8" name="Rectangle 5">
            <a:extLst>
              <a:ext uri="{FF2B5EF4-FFF2-40B4-BE49-F238E27FC236}">
                <a16:creationId xmlns:a16="http://schemas.microsoft.com/office/drawing/2014/main" id="{0F926653-B20A-D14F-E20B-D98DCC1A0A61}"/>
              </a:ext>
            </a:extLst>
          </p:cNvPr>
          <p:cNvSpPr>
            <a:spLocks noChangeArrowheads="1"/>
          </p:cNvSpPr>
          <p:nvPr/>
        </p:nvSpPr>
        <p:spPr bwMode="auto">
          <a:xfrm>
            <a:off x="1028700" y="1987933"/>
            <a:ext cx="16884162" cy="829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marR="0" lvl="0" indent="-5715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600" b="1"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Wearable Device Integration</a:t>
            </a:r>
            <a:r>
              <a:rPr kumimoji="0" lang="en-US" altLang="en-US" sz="3600" b="0"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 – Sync data from smartwatches and fitness bands for real-time tracking.</a:t>
            </a:r>
          </a:p>
          <a:p>
            <a:pPr marL="571500" marR="0" lvl="0" indent="-5715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600" b="1"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Personalized Health Tips</a:t>
            </a:r>
            <a:r>
              <a:rPr kumimoji="0" lang="en-US" altLang="en-US" sz="3600" b="0"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 – Provide AI-driven diet and exercise recommendations.</a:t>
            </a:r>
          </a:p>
          <a:p>
            <a:pPr marL="571500" marR="0" lvl="0" indent="-5715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600" b="1"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Doctor Consultation Feature</a:t>
            </a:r>
            <a:r>
              <a:rPr kumimoji="0" lang="en-US" altLang="en-US" sz="3600" b="0"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 – Enable in-app virtual consultations with healthcare professionals.</a:t>
            </a:r>
          </a:p>
          <a:p>
            <a:pPr marL="571500" marR="0" lvl="0" indent="-5715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600" b="1"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Automated Reminders &amp; Alerts</a:t>
            </a:r>
            <a:r>
              <a:rPr kumimoji="0" lang="en-US" altLang="en-US" sz="3600" b="0"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 – Notify users about medication, check-ups, and health milestones.</a:t>
            </a:r>
          </a:p>
          <a:p>
            <a:pPr marL="571500" marR="0" lvl="0" indent="-5715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600" b="1"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Mobile App Development</a:t>
            </a:r>
            <a:r>
              <a:rPr kumimoji="0" lang="en-US" altLang="en-US" sz="3600" b="0" i="0" u="none" strike="noStrike" cap="none" normalizeH="0" baseline="0" dirty="0">
                <a:ln>
                  <a:noFill/>
                </a:ln>
                <a:solidFill>
                  <a:schemeClr val="bg1"/>
                </a:solidFill>
                <a:effectLst/>
                <a:latin typeface="Arimo" panose="020B0604020202020204" charset="0"/>
                <a:ea typeface="Arimo" panose="020B0604020202020204" charset="0"/>
                <a:cs typeface="Arimo" panose="020B0604020202020204" charset="0"/>
              </a:rPr>
              <a:t> – Expand accessibility with a dedicated mobile application.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2040"/>
        </a:solidFill>
        <a:effectLst/>
      </p:bgPr>
    </p:bg>
    <p:spTree>
      <p:nvGrpSpPr>
        <p:cNvPr id="1" name="Shape 240"/>
        <p:cNvGrpSpPr/>
        <p:nvPr/>
      </p:nvGrpSpPr>
      <p:grpSpPr>
        <a:xfrm>
          <a:off x="0" y="0"/>
          <a:ext cx="0" cy="0"/>
          <a:chOff x="0" y="0"/>
          <a:chExt cx="0" cy="0"/>
        </a:xfrm>
      </p:grpSpPr>
      <p:sp>
        <p:nvSpPr>
          <p:cNvPr id="244" name="Google Shape;244;p33"/>
          <p:cNvSpPr txBox="1"/>
          <p:nvPr/>
        </p:nvSpPr>
        <p:spPr>
          <a:xfrm>
            <a:off x="1028700" y="1181100"/>
            <a:ext cx="16230600" cy="1219200"/>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None/>
            </a:pPr>
            <a:r>
              <a:rPr lang="en-US" sz="8000" b="1" i="0" u="none" strike="noStrike" cap="none" dirty="0">
                <a:solidFill>
                  <a:srgbClr val="FFFFFF"/>
                </a:solidFill>
                <a:latin typeface="Arsenal"/>
                <a:ea typeface="Arsenal"/>
                <a:cs typeface="Arsenal"/>
                <a:sym typeface="Arsenal"/>
              </a:rPr>
              <a:t>Conclusion</a:t>
            </a:r>
            <a:endParaRPr dirty="0"/>
          </a:p>
        </p:txBody>
      </p:sp>
      <p:sp>
        <p:nvSpPr>
          <p:cNvPr id="3" name="TextBox 2">
            <a:extLst>
              <a:ext uri="{FF2B5EF4-FFF2-40B4-BE49-F238E27FC236}">
                <a16:creationId xmlns:a16="http://schemas.microsoft.com/office/drawing/2014/main" id="{471B97CC-E6E3-8DE1-4B5A-5D30B1697556}"/>
              </a:ext>
            </a:extLst>
          </p:cNvPr>
          <p:cNvSpPr txBox="1"/>
          <p:nvPr/>
        </p:nvSpPr>
        <p:spPr>
          <a:xfrm>
            <a:off x="1028700" y="2400300"/>
            <a:ext cx="16230600" cy="6634637"/>
          </a:xfrm>
          <a:prstGeom prst="rect">
            <a:avLst/>
          </a:prstGeom>
          <a:noFill/>
        </p:spPr>
        <p:txBody>
          <a:bodyPr wrap="square">
            <a:spAutoFit/>
          </a:bodyPr>
          <a:lstStyle/>
          <a:p>
            <a:pPr>
              <a:lnSpc>
                <a:spcPct val="150000"/>
              </a:lnSpc>
            </a:pPr>
            <a:r>
              <a:rPr lang="en-US" sz="3600" b="1" dirty="0" err="1">
                <a:solidFill>
                  <a:schemeClr val="bg1"/>
                </a:solidFill>
                <a:latin typeface="Arimo" panose="020B0604020202020204" charset="0"/>
                <a:ea typeface="Arimo" panose="020B0604020202020204" charset="0"/>
                <a:cs typeface="Arimo" panose="020B0604020202020204" charset="0"/>
              </a:rPr>
              <a:t>HealthGuardian</a:t>
            </a:r>
            <a:r>
              <a:rPr lang="en-US" sz="3600" dirty="0">
                <a:solidFill>
                  <a:schemeClr val="bg1"/>
                </a:solidFill>
                <a:latin typeface="Arimo" panose="020B0604020202020204" charset="0"/>
                <a:ea typeface="Arimo" panose="020B0604020202020204" charset="0"/>
                <a:cs typeface="Arimo" panose="020B0604020202020204" charset="0"/>
              </a:rPr>
              <a:t> is a smart and user-friendly health tracking system designed to help users monitor their daily health metrics effortlessly. By integrating </a:t>
            </a:r>
            <a:r>
              <a:rPr lang="en-US" sz="3600" b="1" dirty="0">
                <a:solidFill>
                  <a:schemeClr val="bg1"/>
                </a:solidFill>
                <a:latin typeface="Arimo" panose="020B0604020202020204" charset="0"/>
                <a:ea typeface="Arimo" panose="020B0604020202020204" charset="0"/>
                <a:cs typeface="Arimo" panose="020B0604020202020204" charset="0"/>
              </a:rPr>
              <a:t>Python, </a:t>
            </a:r>
            <a:r>
              <a:rPr lang="en-US" sz="3600" b="1" dirty="0" err="1">
                <a:solidFill>
                  <a:schemeClr val="bg1"/>
                </a:solidFill>
                <a:latin typeface="Arimo" panose="020B0604020202020204" charset="0"/>
                <a:ea typeface="Arimo" panose="020B0604020202020204" charset="0"/>
                <a:cs typeface="Arimo" panose="020B0604020202020204" charset="0"/>
              </a:rPr>
              <a:t>Streamlit</a:t>
            </a:r>
            <a:r>
              <a:rPr lang="en-US" sz="3600" b="1" dirty="0">
                <a:solidFill>
                  <a:schemeClr val="bg1"/>
                </a:solidFill>
                <a:latin typeface="Arimo" panose="020B0604020202020204" charset="0"/>
                <a:ea typeface="Arimo" panose="020B0604020202020204" charset="0"/>
                <a:cs typeface="Arimo" panose="020B0604020202020204" charset="0"/>
              </a:rPr>
              <a:t>, and MySQL</a:t>
            </a:r>
            <a:r>
              <a:rPr lang="en-US" sz="3600" dirty="0">
                <a:solidFill>
                  <a:schemeClr val="bg1"/>
                </a:solidFill>
                <a:latin typeface="Arimo" panose="020B0604020202020204" charset="0"/>
                <a:ea typeface="Arimo" panose="020B0604020202020204" charset="0"/>
                <a:cs typeface="Arimo" panose="020B0604020202020204" charset="0"/>
              </a:rPr>
              <a:t>, it provides real-time data visualization, goal tracking, and personalized insights. The platform enhances health awareness, encourages preventive care, and supports users in maintaining a healthy lifestyle. With future advancements like AI-driven predictions, wearable integrations, and mobile app expansion, </a:t>
            </a:r>
            <a:r>
              <a:rPr lang="en-US" sz="3600" b="1" dirty="0" err="1">
                <a:solidFill>
                  <a:schemeClr val="bg1"/>
                </a:solidFill>
                <a:latin typeface="Arimo" panose="020B0604020202020204" charset="0"/>
                <a:ea typeface="Arimo" panose="020B0604020202020204" charset="0"/>
                <a:cs typeface="Arimo" panose="020B0604020202020204" charset="0"/>
              </a:rPr>
              <a:t>HealthGuardian</a:t>
            </a:r>
            <a:r>
              <a:rPr lang="en-US" sz="3600" dirty="0">
                <a:solidFill>
                  <a:schemeClr val="bg1"/>
                </a:solidFill>
                <a:latin typeface="Arimo" panose="020B0604020202020204" charset="0"/>
                <a:ea typeface="Arimo" panose="020B0604020202020204" charset="0"/>
                <a:cs typeface="Arimo" panose="020B0604020202020204" charset="0"/>
              </a:rPr>
              <a:t> aims to become a comprehensive digital health companion. </a:t>
            </a:r>
            <a:endParaRPr lang="en-IN" sz="3600" dirty="0">
              <a:solidFill>
                <a:schemeClr val="bg1"/>
              </a:solidFill>
              <a:latin typeface="Arimo" panose="020B0604020202020204" charset="0"/>
              <a:ea typeface="Arimo" panose="020B0604020202020204" charset="0"/>
              <a:cs typeface="Arimo"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2040"/>
        </a:solidFill>
        <a:effectLst/>
      </p:bgPr>
    </p:bg>
    <p:spTree>
      <p:nvGrpSpPr>
        <p:cNvPr id="1" name="Shape 281"/>
        <p:cNvGrpSpPr/>
        <p:nvPr/>
      </p:nvGrpSpPr>
      <p:grpSpPr>
        <a:xfrm>
          <a:off x="0" y="0"/>
          <a:ext cx="0" cy="0"/>
          <a:chOff x="0" y="0"/>
          <a:chExt cx="0" cy="0"/>
        </a:xfrm>
      </p:grpSpPr>
      <p:sp>
        <p:nvSpPr>
          <p:cNvPr id="283" name="Google Shape;283;p36"/>
          <p:cNvSpPr txBox="1"/>
          <p:nvPr/>
        </p:nvSpPr>
        <p:spPr>
          <a:xfrm>
            <a:off x="5086350" y="2095800"/>
            <a:ext cx="8115300" cy="6093976"/>
          </a:xfrm>
          <a:prstGeom prst="rect">
            <a:avLst/>
          </a:prstGeom>
          <a:noFill/>
          <a:ln>
            <a:noFill/>
          </a:ln>
        </p:spPr>
        <p:txBody>
          <a:bodyPr spcFirstLastPara="1" wrap="square" lIns="0" tIns="0" rIns="0" bIns="0" anchor="t" anchorCtr="0">
            <a:spAutoFit/>
          </a:bodyPr>
          <a:lstStyle/>
          <a:p>
            <a:pPr marL="0" marR="0" lvl="0" indent="0" algn="ctr" rtl="0">
              <a:lnSpc>
                <a:spcPct val="99000"/>
              </a:lnSpc>
              <a:spcBef>
                <a:spcPts val="0"/>
              </a:spcBef>
              <a:spcAft>
                <a:spcPts val="0"/>
              </a:spcAft>
              <a:buNone/>
            </a:pPr>
            <a:r>
              <a:rPr lang="en-US" sz="20000" b="1" i="0" u="none" strike="noStrike" cap="none" dirty="0">
                <a:solidFill>
                  <a:srgbClr val="FFFFFF"/>
                </a:solidFill>
                <a:latin typeface="Arsenal"/>
                <a:ea typeface="Arsenal"/>
                <a:cs typeface="Arsenal"/>
                <a:sym typeface="Arsenal"/>
              </a:rPr>
              <a:t>THANK YOU</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487</Words>
  <Application>Microsoft Office PowerPoint</Application>
  <PresentationFormat>Custom</PresentationFormat>
  <Paragraphs>46</Paragraphs>
  <Slides>9</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Wingdings</vt:lpstr>
      <vt:lpstr>Arimo</vt:lpstr>
      <vt:lpstr>Arial</vt:lpstr>
      <vt:lpstr>Arsenal</vt:lpstr>
      <vt:lpstr>Calibri</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Yash A Parekh</dc:creator>
  <cp:lastModifiedBy>Yash Parekh</cp:lastModifiedBy>
  <cp:revision>28</cp:revision>
  <dcterms:modified xsi:type="dcterms:W3CDTF">2025-02-28T04:44:35Z</dcterms:modified>
</cp:coreProperties>
</file>